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2" r:id="rId3"/>
    <p:sldId id="283" r:id="rId4"/>
    <p:sldId id="547" r:id="rId5"/>
    <p:sldId id="566" r:id="rId6"/>
    <p:sldId id="538" r:id="rId7"/>
    <p:sldId id="407" r:id="rId8"/>
    <p:sldId id="260" r:id="rId9"/>
    <p:sldId id="264" r:id="rId10"/>
    <p:sldId id="262" r:id="rId11"/>
    <p:sldId id="263" r:id="rId12"/>
    <p:sldId id="265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embeddedFontLst>
    <p:embeddedFont>
      <p:font typeface="Arial Black" panose="020B0A04020102020204" pitchFamily="34" charset="0"/>
      <p:regular r:id="rId29"/>
      <p:bold r:id="rId30"/>
    </p:embeddedFont>
    <p:embeddedFont>
      <p:font typeface="Arial Narrow" panose="020B0606020202030204" pitchFamily="34" charset="0"/>
      <p:regular r:id="rId31"/>
      <p:bold r:id="rId32"/>
      <p:italic r:id="rId33"/>
      <p:boldItalic r:id="rId34"/>
    </p:embeddedFont>
    <p:embeddedFont>
      <p:font typeface="Bell MT" panose="02020503060305020303" pitchFamily="18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Georgia" panose="02040502050405020303" pitchFamily="18" charset="0"/>
      <p:regular r:id="rId43"/>
      <p:bold r:id="rId44"/>
      <p:italic r:id="rId45"/>
      <p:boldItalic r:id="rId46"/>
    </p:embeddedFont>
    <p:embeddedFont>
      <p:font typeface="Impact" panose="020B0806030902050204" pitchFamily="34" charset="0"/>
      <p:regular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Verdana" panose="020B060403050404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jmQ9Tgju+GB5ZmVF4aErMVOTCI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234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Reddy" userId="0c03f9add3c1041b" providerId="LiveId" clId="{93BE9B3F-BF75-4985-957D-8823D0B1D165}"/>
    <pc:docChg chg="undo custSel modSld">
      <pc:chgData name="Sai Reddy" userId="0c03f9add3c1041b" providerId="LiveId" clId="{93BE9B3F-BF75-4985-957D-8823D0B1D165}" dt="2023-12-19T04:39:00.229" v="1" actId="1076"/>
      <pc:docMkLst>
        <pc:docMk/>
      </pc:docMkLst>
      <pc:sldChg chg="modSp mod">
        <pc:chgData name="Sai Reddy" userId="0c03f9add3c1041b" providerId="LiveId" clId="{93BE9B3F-BF75-4985-957D-8823D0B1D165}" dt="2023-12-19T04:39:00.229" v="1" actId="1076"/>
        <pc:sldMkLst>
          <pc:docMk/>
          <pc:sldMk cId="0" sldId="256"/>
        </pc:sldMkLst>
        <pc:spChg chg="mod">
          <ac:chgData name="Sai Reddy" userId="0c03f9add3c1041b" providerId="LiveId" clId="{93BE9B3F-BF75-4985-957D-8823D0B1D165}" dt="2023-12-19T04:39:00.229" v="1" actId="1076"/>
          <ac:spMkLst>
            <pc:docMk/>
            <pc:sldMk cId="0" sldId="256"/>
            <ac:spMk id="16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91ac4de8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5" name="Google Shape;295;g2291ac4de8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91ac4de8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9" name="Google Shape;309;g2291ac4de8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91ac4de88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g2291ac4de88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91ac4de88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7" name="Google Shape;337;g2291ac4de88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291ac4de88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291ac4de88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91ac4de88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2291ac4de88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91ac4de88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g2291ac4de88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291ac4de88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7" name="Google Shape;397;g2291ac4de88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28f66d450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1" name="Google Shape;411;g228f66d450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91ac4de88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3" name="Google Shape;423;g2291ac4de88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08C2-F6FB-489F-A628-705E202D15FD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291ac4de88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4" name="Google Shape;434;g2291ac4de88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6" name="Google Shape;4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c7d20fa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g1dc7d20fa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4" name="Google Shape;2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91ac4de8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g2291ac4de8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61e2b61a4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g2061e2b61a4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070508ee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" name="Google Shape;241;g1f070508ee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8f66d450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8f66d450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8f66d450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g228f66d450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" name="Google Shape;22;p11"/>
          <p:cNvSpPr/>
          <p:nvPr/>
        </p:nvSpPr>
        <p:spPr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23;p11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" name="Google Shape;24;p11"/>
          <p:cNvSpPr/>
          <p:nvPr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" name="Google Shape;25;p11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Google Shape;26;p11"/>
          <p:cNvSpPr txBox="1"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360"/>
              <a:buNone/>
              <a:defRPr sz="1600" b="1" cap="none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9" name="Google Shape;29;p11"/>
          <p:cNvCxnSpPr/>
          <p:nvPr/>
        </p:nvCxnSpPr>
        <p:spPr>
          <a:xfrm>
            <a:off x="155448" y="2420112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0" name="Google Shape;30;p11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" name="Google Shape;31;p11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" name="Google Shape;32;p11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Georgia"/>
              <a:buNone/>
              <a:defRPr sz="4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bg>
      <p:bgPr>
        <a:solidFill>
          <a:schemeClr val="lt2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 rot="5400000">
            <a:off x="2269236" y="-443484"/>
            <a:ext cx="4599432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ldNum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bg>
      <p:bgPr>
        <a:solidFill>
          <a:schemeClr val="lt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0" name="Google Shape;150;p21"/>
          <p:cNvCxnSpPr/>
          <p:nvPr/>
        </p:nvCxnSpPr>
        <p:spPr>
          <a:xfrm rot="5400000">
            <a:off x="4021836" y="3278124"/>
            <a:ext cx="6245352" cy="0"/>
          </a:xfrm>
          <a:prstGeom prst="straightConnector1">
            <a:avLst/>
          </a:prstGeom>
          <a:noFill/>
          <a:ln w="95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1" name="Google Shape;151;p21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1"/>
          <p:cNvSpPr txBox="1">
            <a:spLocks noGrp="1"/>
          </p:cNvSpPr>
          <p:nvPr>
            <p:ph type="sldNum" idx="12"/>
          </p:nvPr>
        </p:nvSpPr>
        <p:spPr>
          <a:xfrm>
            <a:off x="6915912" y="3009901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 rot="5400000">
            <a:off x="670717" y="-61117"/>
            <a:ext cx="5821366" cy="6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 rot="5400000">
            <a:off x="5189538" y="2506664"/>
            <a:ext cx="5851525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" name="Google Shape;37;p12"/>
          <p:cNvSpPr/>
          <p:nvPr/>
        </p:nvSpPr>
        <p:spPr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" name="Google Shape;38;p12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" name="Google Shape;39;p12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" name="Google Shape;40;p12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" name="Google Shape;41;p12"/>
          <p:cNvSpPr/>
          <p:nvPr/>
        </p:nvSpPr>
        <p:spPr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4267200" y="6324600"/>
            <a:ext cx="609600" cy="44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2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  <a:defRPr>
                <a:solidFill>
                  <a:srgbClr val="7A979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4361688" y="1026372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50392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360"/>
              <a:buNone/>
              <a:defRPr sz="16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Georgia"/>
              <a:buNone/>
              <a:defRPr sz="1400">
                <a:solidFill>
                  <a:srgbClr val="88888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52400" y="243840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4" name="Google Shape;64;p14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eorgia"/>
              <a:buNone/>
              <a:defRPr sz="4200" b="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bg>
      <p:bgPr>
        <a:solidFill>
          <a:schemeClr val="lt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5791200" y="640994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" name="Google Shape;73;p15"/>
          <p:cNvCxnSpPr/>
          <p:nvPr/>
        </p:nvCxnSpPr>
        <p:spPr>
          <a:xfrm rot="10800000" flipH="1">
            <a:off x="4563080" y="1575652"/>
            <a:ext cx="8921" cy="481955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01752" y="1371600"/>
            <a:ext cx="4038600" cy="468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353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25"/>
              <a:buChar char="⚫"/>
              <a:defRPr sz="2500"/>
            </a:lvl1pPr>
            <a:lvl2pPr marL="914400" lvl="1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2"/>
          </p:nvPr>
        </p:nvSpPr>
        <p:spPr>
          <a:xfrm>
            <a:off x="4800600" y="1371600"/>
            <a:ext cx="4038600" cy="468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353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25"/>
              <a:buChar char="⚫"/>
              <a:defRPr sz="2500"/>
            </a:lvl1pPr>
            <a:lvl2pPr marL="914400" lvl="1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bg>
      <p:bgPr>
        <a:solidFill>
          <a:schemeClr val="lt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6"/>
          <p:cNvCxnSpPr/>
          <p:nvPr/>
        </p:nvCxnSpPr>
        <p:spPr>
          <a:xfrm rot="10800000">
            <a:off x="4572000" y="2200275"/>
            <a:ext cx="0" cy="41879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" name="Google Shape;78;p16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prstGeom prst="rect">
            <a:avLst/>
          </a:prstGeom>
          <a:noFill/>
          <a:ln>
            <a:noFill/>
          </a:ln>
          <a:effectLst>
            <a:outerShdw blurRad="50800" dist="254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870"/>
              <a:buNone/>
              <a:defRPr sz="22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Georgia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2"/>
          </p:nvPr>
        </p:nvSpPr>
        <p:spPr>
          <a:xfrm>
            <a:off x="4791330" y="1524000"/>
            <a:ext cx="4041775" cy="731520"/>
          </a:xfrm>
          <a:prstGeom prst="rect">
            <a:avLst/>
          </a:prstGeom>
          <a:noFill/>
          <a:ln>
            <a:noFill/>
          </a:ln>
          <a:effectLst>
            <a:outerShdw blurRad="50800" dist="254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870"/>
              <a:buNone/>
              <a:defRPr sz="22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Georgia"/>
              <a:buNone/>
              <a:defRPr sz="16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ftr" idx="11"/>
          </p:nvPr>
        </p:nvSpPr>
        <p:spPr>
          <a:xfrm>
            <a:off x="304800" y="6409944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8" name="Google Shape;88;p16"/>
          <p:cNvCxnSpPr/>
          <p:nvPr/>
        </p:nvCxnSpPr>
        <p:spPr>
          <a:xfrm>
            <a:off x="152400" y="128016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9" name="Google Shape;89;p16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3"/>
          </p:nvPr>
        </p:nvSpPr>
        <p:spPr>
          <a:xfrm>
            <a:off x="301752" y="2471383"/>
            <a:ext cx="4041648" cy="381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4"/>
          </p:nvPr>
        </p:nvSpPr>
        <p:spPr>
          <a:xfrm>
            <a:off x="4800600" y="2471383"/>
            <a:ext cx="4038600" cy="382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4343400" y="1042416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4343400" y="1036020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orgia"/>
              <a:buNone/>
              <a:defRPr sz="22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81000" y="1981200"/>
            <a:ext cx="2362200" cy="41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Font typeface="Georgia"/>
              <a:buNone/>
              <a:defRPr sz="9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1" name="Google Shape;111;p18"/>
          <p:cNvCxnSpPr/>
          <p:nvPr/>
        </p:nvCxnSpPr>
        <p:spPr>
          <a:xfrm>
            <a:off x="152400" y="53340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2" name="Google Shape;112;p18"/>
          <p:cNvSpPr txBox="1">
            <a:spLocks noGrp="1"/>
          </p:cNvSpPr>
          <p:nvPr>
            <p:ph type="body" idx="2"/>
          </p:nvPr>
        </p:nvSpPr>
        <p:spPr>
          <a:xfrm>
            <a:off x="3124200" y="685800"/>
            <a:ext cx="56388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marL="1371600" lvl="2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" name="Google Shape;117;p18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ftr" idx="11"/>
          </p:nvPr>
        </p:nvSpPr>
        <p:spPr>
          <a:xfrm>
            <a:off x="301752" y="6410848"/>
            <a:ext cx="338328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19"/>
          <p:cNvCxnSpPr/>
          <p:nvPr/>
        </p:nvCxnSpPr>
        <p:spPr>
          <a:xfrm>
            <a:off x="152400" y="533400"/>
            <a:ext cx="8833104" cy="0"/>
          </a:xfrm>
          <a:prstGeom prst="straightConnector1">
            <a:avLst/>
          </a:prstGeom>
          <a:noFill/>
          <a:ln w="114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21" name="Google Shape;121;p19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sz="2400" b="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>
            <a:spLocks noGrp="1"/>
          </p:cNvSpPr>
          <p:nvPr>
            <p:ph type="pic" idx="2"/>
          </p:nvPr>
        </p:nvSpPr>
        <p:spPr>
          <a:xfrm>
            <a:off x="3000375" y="609600"/>
            <a:ext cx="5867400" cy="42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381000" y="990600"/>
            <a:ext cx="2438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360"/>
              <a:buFont typeface="Georgia"/>
              <a:buNone/>
              <a:defRPr sz="1600">
                <a:solidFill>
                  <a:srgbClr val="FFFFFF"/>
                </a:solidFill>
              </a:defRPr>
            </a:lvl1pPr>
            <a:lvl2pPr marL="914400" lvl="1" indent="-2819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Char char="⚪"/>
              <a:defRPr sz="1200"/>
            </a:lvl2pPr>
            <a:lvl3pPr marL="1371600" lvl="2" indent="-276225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50"/>
              <a:buChar char="⯍"/>
              <a:defRPr sz="1000"/>
            </a:lvl3pPr>
            <a:lvl4pPr marL="1828800" lvl="3" indent="-268605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Char char="?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Font typeface="Georgia"/>
              <a:buChar char="•"/>
              <a:defRPr sz="9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dt" idx="10"/>
          </p:nvPr>
        </p:nvSpPr>
        <p:spPr>
          <a:xfrm>
            <a:off x="5788152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ftr" idx="11"/>
          </p:nvPr>
        </p:nvSpPr>
        <p:spPr>
          <a:xfrm>
            <a:off x="301752" y="6410848"/>
            <a:ext cx="358444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" name="Google Shape;7;p10"/>
          <p:cNvSpPr/>
          <p:nvPr/>
        </p:nvSpPr>
        <p:spPr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" name="Google Shape;8;p10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" name="Google Shape;9;p10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" name="Google Shape;10;p10"/>
          <p:cNvSpPr/>
          <p:nvPr/>
        </p:nvSpPr>
        <p:spPr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Google Shape;11;p10"/>
          <p:cNvSpPr txBox="1">
            <a:spLocks noGrp="1"/>
          </p:cNvSpPr>
          <p:nvPr>
            <p:ph type="dt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ftr" idx="11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>
            <a:solidFill>
              <a:srgbClr val="7A97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" name="Google Shape;14;p10"/>
          <p:cNvCxnSpPr/>
          <p:nvPr/>
        </p:nvCxnSpPr>
        <p:spPr>
          <a:xfrm>
            <a:off x="152400" y="1276743"/>
            <a:ext cx="8833104" cy="0"/>
          </a:xfrm>
          <a:prstGeom prst="straightConnector1">
            <a:avLst/>
          </a:prstGeom>
          <a:noFill/>
          <a:ln w="9525" cap="flat" cmpd="sng">
            <a:solidFill>
              <a:srgbClr val="7A979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" name="Google Shape;15;p10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" name="Google Shape;16;p10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>
            <a:solidFill>
              <a:srgbClr val="7A9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Google Shape;17;p10"/>
          <p:cNvSpPr txBox="1">
            <a:spLocks noGrp="1"/>
          </p:cNvSpPr>
          <p:nvPr>
            <p:ph type="sldNum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  <a:defRPr sz="3300" b="0" i="0" u="none" strike="noStrike" cap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4332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  <a:defRPr sz="27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2639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⚪"/>
              <a:defRPr sz="22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⯍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🞆"/>
              <a:defRPr sz="20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Georgia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75640"/>
              </a:buClr>
              <a:buSzPts val="1440"/>
              <a:buFont typeface="Georgia"/>
              <a:buChar char="•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A6B62"/>
              </a:buClr>
              <a:buSzPts val="1600"/>
              <a:buFont typeface="Georgia"/>
              <a:buChar char="•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B29D00"/>
              </a:buClr>
              <a:buSzPts val="1260"/>
              <a:buFont typeface="Georgia"/>
              <a:buChar char="•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"/>
          <p:cNvSpPr txBox="1">
            <a:spLocks noGrp="1"/>
          </p:cNvSpPr>
          <p:nvPr>
            <p:ph type="subTitle" idx="1"/>
          </p:nvPr>
        </p:nvSpPr>
        <p:spPr>
          <a:xfrm>
            <a:off x="2007425" y="2678825"/>
            <a:ext cx="4953000" cy="1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000"/>
              <a:buNone/>
            </a:pPr>
            <a:endParaRPr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000"/>
              <a:buNone/>
            </a:pPr>
            <a:r>
              <a:rPr lang="en-US" b="1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NAME OF THE PROJECT GUIDE</a:t>
            </a:r>
            <a:endParaRPr b="1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000"/>
              <a:buNone/>
            </a:pPr>
            <a:endParaRPr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000"/>
              <a:buNone/>
            </a:pPr>
            <a:r>
              <a:rPr lang="en-US" sz="2400" dirty="0" err="1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Mr.G.KULADEEP</a:t>
            </a:r>
            <a:endParaRPr lang="en-US" sz="2400" dirty="0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000"/>
              <a:buNone/>
            </a:pPr>
            <a:r>
              <a:rPr lang="en-GB" sz="2400" b="1" dirty="0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Asst. Professor</a:t>
            </a:r>
            <a:endParaRPr sz="2400" b="1" dirty="0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3750"/>
              <a:buNone/>
            </a:pPr>
            <a:endParaRPr b="1" dirty="0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3" name="Google Shape;163;p1"/>
          <p:cNvSpPr txBox="1"/>
          <p:nvPr/>
        </p:nvSpPr>
        <p:spPr>
          <a:xfrm>
            <a:off x="1600200" y="304800"/>
            <a:ext cx="5791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Internal Project Abstract Review</a:t>
            </a:r>
            <a:endParaRPr sz="2400" b="1" i="0" u="none" strike="noStrike" cap="none">
              <a:solidFill>
                <a:srgbClr val="0070C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4" name="Google Shape;164;p1"/>
          <p:cNvSpPr txBox="1"/>
          <p:nvPr/>
        </p:nvSpPr>
        <p:spPr>
          <a:xfrm>
            <a:off x="273800" y="1066800"/>
            <a:ext cx="85050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 of Thermo-Mechanical Treatment in Austenitic Condition on Flow Behaviour of Reduced Activation Ferritic-Martensitic Steel</a:t>
            </a:r>
            <a:endParaRPr sz="22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FF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1191400" y="3778325"/>
            <a:ext cx="64674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None/>
            </a:pPr>
            <a:r>
              <a:rPr lang="en-US" sz="6800" b="1" i="0" u="none" strike="noStrike" cap="none">
                <a:solidFill>
                  <a:srgbClr val="C00000"/>
                </a:solidFill>
                <a:latin typeface="Bell MT"/>
                <a:ea typeface="Bell MT"/>
                <a:cs typeface="Bell MT"/>
                <a:sym typeface="Bell MT"/>
              </a:rPr>
              <a:t>Names of the Project Batch students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90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S. Pavan kalyan Reddy      	   19121A03D2</a:t>
            </a:r>
            <a:endParaRPr sz="5907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90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P. Siva Teja                                 20125A0333</a:t>
            </a:r>
            <a:endParaRPr sz="5907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90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K. Muni Sai Kumar Reddy 	     20125A0327</a:t>
            </a:r>
            <a:endParaRPr sz="5907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90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D. Reddy Sekhar                         20125A0324</a:t>
            </a:r>
            <a:endParaRPr sz="5907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90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SK. Mohammad Waseem   	      19121A03C9</a:t>
            </a:r>
            <a:endParaRPr sz="5907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1319213" algn="ctr" rtl="0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9107" b="1" i="0" u="none" strike="noStrike" cap="none">
              <a:solidFill>
                <a:srgbClr val="00206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6" name="Google Shape;166;p1"/>
          <p:cNvSpPr txBox="1"/>
          <p:nvPr/>
        </p:nvSpPr>
        <p:spPr>
          <a:xfrm>
            <a:off x="3810000" y="6353330"/>
            <a:ext cx="231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Date : 02-05-202</a:t>
            </a:r>
            <a:r>
              <a:rPr lang="en-US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endParaRPr sz="18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7" name="Google Shape;167;p1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2291ac4de88_0_1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291ac4de88_0_1"/>
          <p:cNvSpPr txBox="1"/>
          <p:nvPr/>
        </p:nvSpPr>
        <p:spPr>
          <a:xfrm>
            <a:off x="635950" y="513750"/>
            <a:ext cx="7678800" cy="56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200" b="1" u="sng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Material</a:t>
            </a:r>
            <a:endParaRPr sz="3200" b="1" i="0" u="sng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 b="1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 sz="1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2291ac4de88_0_1"/>
          <p:cNvPicPr preferRelativeResize="0"/>
          <p:nvPr/>
        </p:nvPicPr>
        <p:blipFill rotWithShape="1">
          <a:blip r:embed="rId4">
            <a:alphaModFix/>
          </a:blip>
          <a:srcRect t="-794"/>
          <a:stretch/>
        </p:blipFill>
        <p:spPr>
          <a:xfrm>
            <a:off x="354575" y="1474839"/>
            <a:ext cx="8455128" cy="244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061e2b61a4_1_3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061e2b61a4_1_3"/>
          <p:cNvSpPr txBox="1"/>
          <p:nvPr/>
        </p:nvSpPr>
        <p:spPr>
          <a:xfrm>
            <a:off x="-48077" y="170625"/>
            <a:ext cx="8437500" cy="55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5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Schematic of standard tensile test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specimen (as per ASTM E8M) </a:t>
            </a:r>
            <a:endParaRPr sz="25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2061e2b61a4_1_3"/>
          <p:cNvPicPr preferRelativeResize="0"/>
          <p:nvPr/>
        </p:nvPicPr>
        <p:blipFill rotWithShape="1">
          <a:blip r:embed="rId4">
            <a:alphaModFix/>
          </a:blip>
          <a:srcRect b="11062"/>
          <a:stretch/>
        </p:blipFill>
        <p:spPr>
          <a:xfrm>
            <a:off x="952475" y="1562979"/>
            <a:ext cx="7239051" cy="205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061e2b61a4_1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0777" y="3833246"/>
            <a:ext cx="5019795" cy="237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1f070508ee3_0_3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f070508ee3_0_3"/>
          <p:cNvSpPr txBox="1"/>
          <p:nvPr/>
        </p:nvSpPr>
        <p:spPr>
          <a:xfrm>
            <a:off x="249300" y="780225"/>
            <a:ext cx="8437500" cy="55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g1f070508ee3_0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467" y="1159155"/>
            <a:ext cx="3609887" cy="407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f070508ee3_0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50659" y="1159154"/>
            <a:ext cx="4036142" cy="407160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f070508ee3_0_3"/>
          <p:cNvSpPr txBox="1"/>
          <p:nvPr/>
        </p:nvSpPr>
        <p:spPr>
          <a:xfrm>
            <a:off x="1061884" y="5698845"/>
            <a:ext cx="22749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Vickers Hardness Tester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1f070508ee3_0_3"/>
          <p:cNvSpPr txBox="1"/>
          <p:nvPr/>
        </p:nvSpPr>
        <p:spPr>
          <a:xfrm>
            <a:off x="5797337" y="5620303"/>
            <a:ext cx="17427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Tensile Test setup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8f66d450a_0_15"/>
          <p:cNvSpPr txBox="1">
            <a:spLocks noGrp="1"/>
          </p:cNvSpPr>
          <p:nvPr>
            <p:ph type="body" idx="1"/>
          </p:nvPr>
        </p:nvSpPr>
        <p:spPr>
          <a:xfrm>
            <a:off x="301752" y="1527048"/>
            <a:ext cx="85038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g228f66d450a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50" y="1371375"/>
            <a:ext cx="8610601" cy="52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28f66d450a_0_15"/>
          <p:cNvSpPr txBox="1"/>
          <p:nvPr/>
        </p:nvSpPr>
        <p:spPr>
          <a:xfrm>
            <a:off x="524650" y="203450"/>
            <a:ext cx="8334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Experimental Investigations</a:t>
            </a:r>
            <a:endParaRPr sz="39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Normalizing and tempering followed by thermomechanical treatment cycle used for RAFM steel in austenitic phase field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228f66d450a_0_75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28f66d450a_0_75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28f66d450a_0_75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228f66d450a_0_75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28f66d450a_0_75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28f66d450a_0_75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6400" marR="0" lvl="0" indent="-4064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28f66d450a_0_75"/>
          <p:cNvSpPr txBox="1"/>
          <p:nvPr/>
        </p:nvSpPr>
        <p:spPr>
          <a:xfrm>
            <a:off x="714325" y="773400"/>
            <a:ext cx="738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Char char="❖"/>
            </a:pPr>
            <a:r>
              <a:rPr lang="en-US" sz="36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Tensile tests</a:t>
            </a:r>
            <a:endParaRPr sz="3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28f66d450a_0_75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2" name="Google Shape;292;g228f66d450a_0_75"/>
          <p:cNvSpPr txBox="1"/>
          <p:nvPr/>
        </p:nvSpPr>
        <p:spPr>
          <a:xfrm>
            <a:off x="501450" y="1891850"/>
            <a:ext cx="8141100" cy="3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➔"/>
            </a:pPr>
            <a:r>
              <a:rPr lang="en-US" sz="2100" dirty="0">
                <a:latin typeface="Georgia"/>
                <a:ea typeface="Georgia"/>
                <a:cs typeface="Georgia"/>
                <a:sym typeface="Georgia"/>
              </a:rPr>
              <a:t>Tensile tests were carried out on RAFM steel in N+T and TMT25 conditions using </a:t>
            </a:r>
            <a:r>
              <a:rPr lang="en-US" sz="2300" b="1" dirty="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Hung-Ta tensile testing machine</a:t>
            </a:r>
            <a:r>
              <a:rPr lang="en-US" sz="2300" dirty="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100" dirty="0">
                <a:latin typeface="Georgia"/>
                <a:ea typeface="Georgia"/>
                <a:cs typeface="Georgia"/>
                <a:sym typeface="Georgia"/>
              </a:rPr>
              <a:t>(model: HT-2402, capacity: 10 ton) in the temperature range of 300 - 923 K</a:t>
            </a:r>
            <a:endParaRPr sz="21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1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➔"/>
            </a:pPr>
            <a:r>
              <a:rPr lang="en-US" sz="2100" dirty="0">
                <a:latin typeface="Georgia"/>
                <a:ea typeface="Georgia"/>
                <a:cs typeface="Georgia"/>
                <a:sym typeface="Georgia"/>
              </a:rPr>
              <a:t> The tensile testing machine is equipped with a 3-zone resistance heating furnace and digital data acquisition system. </a:t>
            </a:r>
            <a:endParaRPr sz="210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2291ac4de88_1_2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291ac4de88_1_2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2291ac4de88_1_2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2291ac4de88_1_2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291ac4de88_1_2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291ac4de88_1_2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6400" marR="0" lvl="0" indent="-4064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291ac4de88_1_2"/>
          <p:cNvSpPr txBox="1"/>
          <p:nvPr/>
        </p:nvSpPr>
        <p:spPr>
          <a:xfrm>
            <a:off x="338125" y="304800"/>
            <a:ext cx="7388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Experimental Results</a:t>
            </a:r>
            <a:endParaRPr sz="4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291ac4de88_1_2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5" name="Google Shape;305;g2291ac4de88_1_2"/>
          <p:cNvSpPr txBox="1"/>
          <p:nvPr/>
        </p:nvSpPr>
        <p:spPr>
          <a:xfrm>
            <a:off x="501450" y="981900"/>
            <a:ext cx="8141100" cy="52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Microstructure:</a:t>
            </a:r>
            <a:endParaRPr sz="2100" b="1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085631"/>
                </a:solidFill>
                <a:latin typeface="Georgia"/>
                <a:ea typeface="Georgia"/>
                <a:cs typeface="Georgia"/>
                <a:sym typeface="Georgia"/>
              </a:rPr>
              <a:t>1. Optical and electron back scattered diffraction (EBSD) microstructures of RAFM steel in N+T, AF-TMT25 conditions</a:t>
            </a:r>
            <a:r>
              <a:rPr lang="en-US" sz="2100">
                <a:solidFill>
                  <a:srgbClr val="08563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1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6" name="Google Shape;306;g2291ac4de88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50" y="2499068"/>
            <a:ext cx="7737750" cy="3752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2291ac4de88_1_17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291ac4de88_1_17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291ac4de88_1_17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2291ac4de88_1_17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2291ac4de88_1_17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2291ac4de88_1_17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6400" marR="0" lvl="0" indent="-4064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2291ac4de88_1_17"/>
          <p:cNvSpPr txBox="1"/>
          <p:nvPr/>
        </p:nvSpPr>
        <p:spPr>
          <a:xfrm>
            <a:off x="338125" y="304800"/>
            <a:ext cx="738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2291ac4de88_1_17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" name="Google Shape;319;g2291ac4de88_1_17"/>
          <p:cNvSpPr txBox="1"/>
          <p:nvPr/>
        </p:nvSpPr>
        <p:spPr>
          <a:xfrm>
            <a:off x="338125" y="532925"/>
            <a:ext cx="8304300" cy="57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85631"/>
                </a:solidFill>
                <a:latin typeface="Georgia"/>
                <a:ea typeface="Georgia"/>
                <a:cs typeface="Georgia"/>
                <a:sym typeface="Georgia"/>
              </a:rPr>
              <a:t>Scanning Electron Microscope (SEM)</a:t>
            </a:r>
            <a:endParaRPr sz="2800" b="1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0" name="Google Shape;320;g2291ac4de88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62" y="1519197"/>
            <a:ext cx="8304425" cy="4225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2291ac4de88_1_32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291ac4de88_1_32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2291ac4de88_1_32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291ac4de88_1_32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291ac4de88_1_32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2291ac4de88_1_32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6400" marR="0" lvl="0" indent="-4064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291ac4de88_1_32"/>
          <p:cNvSpPr txBox="1"/>
          <p:nvPr/>
        </p:nvSpPr>
        <p:spPr>
          <a:xfrm>
            <a:off x="338125" y="304800"/>
            <a:ext cx="738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291ac4de88_1_32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3" name="Google Shape;333;g2291ac4de88_1_32"/>
          <p:cNvSpPr txBox="1"/>
          <p:nvPr/>
        </p:nvSpPr>
        <p:spPr>
          <a:xfrm>
            <a:off x="338125" y="304800"/>
            <a:ext cx="8304300" cy="59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  HARDNESS   BEHAVIOUR</a:t>
            </a:r>
            <a:endParaRPr sz="3000" b="1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Effect of TMT in ferritic phase field on hardness</a:t>
            </a:r>
            <a:endParaRPr sz="20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4" name="Google Shape;334;g2291ac4de88_1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200" y="1995350"/>
            <a:ext cx="5935600" cy="38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2291ac4de88_1_48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2291ac4de88_1_48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2291ac4de88_1_48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2291ac4de88_1_48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2291ac4de88_1_48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2291ac4de88_1_48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6400" marR="0" lvl="0" indent="-4064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2291ac4de88_1_48"/>
          <p:cNvSpPr txBox="1"/>
          <p:nvPr/>
        </p:nvSpPr>
        <p:spPr>
          <a:xfrm>
            <a:off x="338125" y="304800"/>
            <a:ext cx="738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2291ac4de88_1_48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7" name="Google Shape;347;g2291ac4de88_1_48"/>
          <p:cNvSpPr txBox="1"/>
          <p:nvPr/>
        </p:nvSpPr>
        <p:spPr>
          <a:xfrm>
            <a:off x="501450" y="455700"/>
            <a:ext cx="8304300" cy="59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 TENSILE BEHAVIOUR</a:t>
            </a:r>
            <a:endParaRPr sz="3000" b="1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</a:t>
            </a:r>
            <a:endParaRPr sz="20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8" name="Google Shape;348;g2291ac4de88_1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25" y="1857651"/>
            <a:ext cx="4347974" cy="36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291ac4de88_1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896050"/>
            <a:ext cx="4233749" cy="357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2291ac4de88_1_66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2291ac4de88_1_66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291ac4de88_1_66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2291ac4de88_1_66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2291ac4de88_1_66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2291ac4de88_1_66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6400" marR="0" lvl="0" indent="-4064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2291ac4de88_1_66"/>
          <p:cNvSpPr txBox="1"/>
          <p:nvPr/>
        </p:nvSpPr>
        <p:spPr>
          <a:xfrm>
            <a:off x="338125" y="304800"/>
            <a:ext cx="738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2291ac4de88_1_66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2" name="Google Shape;362;g2291ac4de88_1_66"/>
          <p:cNvSpPr txBox="1"/>
          <p:nvPr/>
        </p:nvSpPr>
        <p:spPr>
          <a:xfrm>
            <a:off x="501450" y="455700"/>
            <a:ext cx="8304300" cy="59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Constitutive flow behaviour:</a:t>
            </a:r>
            <a:endParaRPr sz="3000" b="1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</a:t>
            </a:r>
            <a:endParaRPr sz="21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a) Constitutive equation proposed by Hollomon</a:t>
            </a:r>
            <a:endParaRPr sz="21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1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b) Constitutive equation proposed by Ludwik</a:t>
            </a:r>
            <a:endParaRPr sz="21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c) Constitutive equation proposed by Ludwigson</a:t>
            </a:r>
            <a:endParaRPr sz="21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d) Constitutive equation proposed by Voce</a:t>
            </a:r>
            <a:endParaRPr sz="2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63" name="Google Shape;363;g2291ac4de88_1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6638" y="1519200"/>
            <a:ext cx="15525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291ac4de88_1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1838" y="2175650"/>
            <a:ext cx="18573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291ac4de88_1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2600" y="3149526"/>
            <a:ext cx="3075704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291ac4de88_1_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4139925"/>
            <a:ext cx="3833587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905000" y="304800"/>
            <a:ext cx="5257800" cy="5847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Outline of the presentation</a:t>
            </a:r>
          </a:p>
        </p:txBody>
      </p:sp>
      <p:sp>
        <p:nvSpPr>
          <p:cNvPr id="15365" name="Content Placeholder 1"/>
          <p:cNvSpPr>
            <a:spLocks/>
          </p:cNvSpPr>
          <p:nvPr/>
        </p:nvSpPr>
        <p:spPr bwMode="auto">
          <a:xfrm>
            <a:off x="609600" y="1066800"/>
            <a:ext cx="6934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IN" sz="2600" b="1" dirty="0">
                <a:latin typeface="Times New Roman" pitchFamily="18" charset="0"/>
                <a:cs typeface="Times New Roman" pitchFamily="18" charset="0"/>
              </a:rPr>
              <a:t>Introduction &amp; background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 sz="2600" b="1" dirty="0">
                <a:latin typeface="Times New Roman" pitchFamily="18" charset="0"/>
                <a:cs typeface="Times New Roman" pitchFamily="18" charset="0"/>
              </a:rPr>
              <a:t>Problem definition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Aim/Objective of the present study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IN" sz="2600" b="1" dirty="0">
                <a:latin typeface="Times New Roman" pitchFamily="18" charset="0"/>
                <a:cs typeface="Times New Roman" pitchFamily="18" charset="0"/>
              </a:rPr>
              <a:t>Methodology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Literature review</a:t>
            </a:r>
            <a:endParaRPr lang="en-IN" sz="26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IN" sz="2600" b="1" dirty="0">
                <a:latin typeface="Times New Roman" pitchFamily="18" charset="0"/>
                <a:cs typeface="Times New Roman" pitchFamily="18" charset="0"/>
              </a:rPr>
              <a:t>Experimental work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Results and discussion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Conclusions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IN" sz="2600" b="1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2291ac4de88_1_93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291ac4de88_1_93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291ac4de88_1_93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291ac4de88_1_93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2291ac4de88_1_93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2291ac4de88_1_93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6400" marR="0" lvl="0" indent="-4064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2291ac4de88_1_93"/>
          <p:cNvSpPr txBox="1"/>
          <p:nvPr/>
        </p:nvSpPr>
        <p:spPr>
          <a:xfrm>
            <a:off x="338125" y="304800"/>
            <a:ext cx="738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2291ac4de88_1_93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" name="Google Shape;379;g2291ac4de88_1_93"/>
          <p:cNvSpPr txBox="1"/>
          <p:nvPr/>
        </p:nvSpPr>
        <p:spPr>
          <a:xfrm>
            <a:off x="501450" y="304800"/>
            <a:ext cx="8304300" cy="60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Constitutive flow behaviour:</a:t>
            </a:r>
            <a:endParaRPr sz="3000" b="1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0" name="Google Shape;380;g2291ac4de88_1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202" y="1143000"/>
            <a:ext cx="5932448" cy="486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g2291ac4de88_1_112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2291ac4de88_1_112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291ac4de88_1_112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291ac4de88_1_112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291ac4de88_1_112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2291ac4de88_1_112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6400" marR="0" lvl="0" indent="-4064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2291ac4de88_1_112"/>
          <p:cNvSpPr txBox="1"/>
          <p:nvPr/>
        </p:nvSpPr>
        <p:spPr>
          <a:xfrm>
            <a:off x="338125" y="304800"/>
            <a:ext cx="738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2291ac4de88_1_112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3" name="Google Shape;393;g2291ac4de88_1_112"/>
          <p:cNvSpPr txBox="1"/>
          <p:nvPr/>
        </p:nvSpPr>
        <p:spPr>
          <a:xfrm>
            <a:off x="501450" y="455700"/>
            <a:ext cx="8304300" cy="59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Constitutive flow behaviour:</a:t>
            </a:r>
            <a:endParaRPr sz="3000" b="1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4" name="Google Shape;394;g2291ac4de88_1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779" y="1319421"/>
            <a:ext cx="6228876" cy="489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2291ac4de88_1_127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291ac4de88_1_127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2291ac4de88_1_127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2291ac4de88_1_127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2291ac4de88_1_127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2291ac4de88_1_127"/>
          <p:cNvSpPr txBox="1"/>
          <p:nvPr/>
        </p:nvSpPr>
        <p:spPr>
          <a:xfrm>
            <a:off x="338125" y="1142998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6400" marR="0" lvl="0" indent="-4064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2291ac4de88_1_127"/>
          <p:cNvSpPr txBox="1"/>
          <p:nvPr/>
        </p:nvSpPr>
        <p:spPr>
          <a:xfrm>
            <a:off x="338125" y="304800"/>
            <a:ext cx="738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2291ac4de88_1_127"/>
          <p:cNvSpPr txBox="1"/>
          <p:nvPr/>
        </p:nvSpPr>
        <p:spPr>
          <a:xfrm>
            <a:off x="501450" y="1319425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7" name="Google Shape;407;g2291ac4de88_1_127"/>
          <p:cNvSpPr txBox="1"/>
          <p:nvPr/>
        </p:nvSpPr>
        <p:spPr>
          <a:xfrm>
            <a:off x="501450" y="455700"/>
            <a:ext cx="8304300" cy="59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Constitutive flow behaviour:</a:t>
            </a:r>
            <a:endParaRPr sz="3000" b="1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solidFill>
                <a:srgbClr val="08563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8" name="Google Shape;408;g2291ac4de88_1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438" y="1143005"/>
            <a:ext cx="6234474" cy="49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g228f66d450a_0_49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28f66d450a_0_49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228f66d450a_0_49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228f66d450a_0_49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228f66d450a_0_49"/>
          <p:cNvSpPr/>
          <p:nvPr/>
        </p:nvSpPr>
        <p:spPr>
          <a:xfrm>
            <a:off x="3038109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228f66d450a_0_49"/>
          <p:cNvSpPr txBox="1"/>
          <p:nvPr/>
        </p:nvSpPr>
        <p:spPr>
          <a:xfrm>
            <a:off x="580104" y="1601422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6400" marR="0" lvl="0" indent="-4064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228f66d450a_0_49"/>
          <p:cNvSpPr txBox="1"/>
          <p:nvPr/>
        </p:nvSpPr>
        <p:spPr>
          <a:xfrm>
            <a:off x="1091381" y="550606"/>
            <a:ext cx="517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g228f66d450a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23" y="915675"/>
            <a:ext cx="8355675" cy="527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2291ac4de88_1_175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2291ac4de88_1_175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2291ac4de88_1_175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2291ac4de88_1_175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2291ac4de88_1_175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2291ac4de88_1_175"/>
          <p:cNvSpPr txBox="1"/>
          <p:nvPr/>
        </p:nvSpPr>
        <p:spPr>
          <a:xfrm>
            <a:off x="387653" y="982350"/>
            <a:ext cx="8225400" cy="4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TMT of the steel </a:t>
            </a:r>
            <a:r>
              <a:rPr lang="en-US" sz="16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refined the microstructure of the tempered martensite having finer lath size with substantial fine precipitates.</a:t>
            </a:r>
            <a:endParaRPr sz="16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  <a:p>
            <a:pPr marL="4064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  <a:p>
            <a:pPr marL="4064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• TMT of the steel </a:t>
            </a:r>
            <a:r>
              <a:rPr lang="en-US" sz="1800" b="1" dirty="0">
                <a:solidFill>
                  <a:srgbClr val="9900FF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increased the hardness and tensile strength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coupled with increase in ductility and work-hardening rate.</a:t>
            </a: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  <a:p>
            <a:pPr marL="4064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  <a:p>
            <a:pPr marL="4064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• The tensile flow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behaviour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 of the RAFM steel in all three conditions was adequately described by </a:t>
            </a:r>
            <a:r>
              <a:rPr lang="en-US" sz="2000" b="1" dirty="0">
                <a:solidFill>
                  <a:srgbClr val="FF990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Voce’s equation.</a:t>
            </a:r>
            <a:endParaRPr sz="2000" b="1" dirty="0">
              <a:solidFill>
                <a:srgbClr val="FF9900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  <a:p>
            <a:pPr marL="4064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• TMT enhanced the tensile strength properties of RAFM steel without </a:t>
            </a:r>
            <a:r>
              <a:rPr lang="en-US" sz="1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loss of ductility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and is attributed to the refinement in microstructural features (lath width, precipitate size and distribution) of RAFM steel upon TMT.</a:t>
            </a: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  <a:p>
            <a:pPr marL="4064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  <a:p>
            <a:pPr marL="4064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• The steel in AF-TMT25 condition exhibited </a:t>
            </a:r>
            <a:r>
              <a:rPr lang="en-US" sz="16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higher YS and UTS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than the steel in the remaining two conditions. However, the YS and UTS of steel in FF-TMT25 condition are marginally higher than the steel in N+T condition.</a:t>
            </a: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31" name="Google Shape;431;g2291ac4de88_1_175"/>
          <p:cNvSpPr txBox="1"/>
          <p:nvPr/>
        </p:nvSpPr>
        <p:spPr>
          <a:xfrm>
            <a:off x="314874" y="304800"/>
            <a:ext cx="3578699" cy="51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CONCLUSIONS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2291ac4de88_1_188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291ac4de88_1_188"/>
          <p:cNvSpPr/>
          <p:nvPr/>
        </p:nvSpPr>
        <p:spPr>
          <a:xfrm>
            <a:off x="1707179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291ac4de88_1_188"/>
          <p:cNvSpPr/>
          <p:nvPr/>
        </p:nvSpPr>
        <p:spPr>
          <a:xfrm>
            <a:off x="2746004" y="3320815"/>
            <a:ext cx="66300" cy="5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291ac4de88_1_188"/>
          <p:cNvSpPr/>
          <p:nvPr/>
        </p:nvSpPr>
        <p:spPr>
          <a:xfrm>
            <a:off x="2076925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291ac4de88_1_188"/>
          <p:cNvSpPr/>
          <p:nvPr/>
        </p:nvSpPr>
        <p:spPr>
          <a:xfrm>
            <a:off x="2952109" y="2764650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2291ac4de88_1_188"/>
          <p:cNvSpPr txBox="1"/>
          <p:nvPr/>
        </p:nvSpPr>
        <p:spPr>
          <a:xfrm>
            <a:off x="365129" y="1659897"/>
            <a:ext cx="814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6400" marR="0" lvl="0" indent="-4064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2291ac4de88_1_188"/>
          <p:cNvSpPr txBox="1"/>
          <p:nvPr/>
        </p:nvSpPr>
        <p:spPr>
          <a:xfrm>
            <a:off x="1091381" y="550606"/>
            <a:ext cx="5171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g2291ac4de88_1_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53" y="163625"/>
            <a:ext cx="8770085" cy="60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9"/>
          <p:cNvSpPr txBox="1"/>
          <p:nvPr/>
        </p:nvSpPr>
        <p:spPr>
          <a:xfrm>
            <a:off x="2545525" y="2123825"/>
            <a:ext cx="5503500" cy="29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6000" b="1" i="0" u="none" strike="noStrike" cap="none">
                <a:solidFill>
                  <a:srgbClr val="81CE17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  <a:endParaRPr sz="6000" b="1" i="0" u="none" strike="noStrike" cap="none">
              <a:solidFill>
                <a:srgbClr val="81CE17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317875" y="166688"/>
            <a:ext cx="2449513" cy="5847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296650"/>
            <a:ext cx="84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1938" indent="-261938" algn="just">
              <a:spcBef>
                <a:spcPct val="50000"/>
              </a:spcBef>
            </a:pPr>
            <a:r>
              <a:rPr lang="en-US" altLang="ja-JP" sz="2800" b="1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Reduced Activation Ferritic - Martensitic steels:</a:t>
            </a:r>
          </a:p>
          <a:p>
            <a:pPr marL="539750" lvl="1" indent="-539750" algn="just">
              <a:spcBef>
                <a:spcPct val="50000"/>
              </a:spcBef>
              <a:buFont typeface="Arial" pitchFamily="34" charset="0"/>
              <a:buChar char="•"/>
            </a:pPr>
            <a:r>
              <a:rPr lang="en-IN" altLang="ja-JP" sz="2400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are considered as structural material for plasma-facing blanket module of fusion reactor. </a:t>
            </a:r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3143071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lvl="1" indent="-539750" algn="just">
              <a:spcBef>
                <a:spcPct val="50000"/>
              </a:spcBef>
              <a:buFont typeface="Arial" pitchFamily="34" charset="0"/>
              <a:buChar char="•"/>
            </a:pPr>
            <a:r>
              <a:rPr lang="en-IN" altLang="ja-JP" sz="2400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In radioactive environment, it is necessary to use low activation steels which when irradiated do not become radioactive or if activated, the radioactivity decays quickly.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533400"/>
            <a:ext cx="8610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lvl="1" indent="-269875" algn="just">
              <a:spcBef>
                <a:spcPct val="50000"/>
              </a:spcBef>
              <a:buFont typeface="Arial" pitchFamily="34" charset="0"/>
              <a:buChar char="•"/>
            </a:pPr>
            <a:r>
              <a:rPr lang="en-IN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RAFM steel</a:t>
            </a:r>
          </a:p>
          <a:p>
            <a:pPr marL="727075" lvl="2" indent="-269875" algn="just">
              <a:spcBef>
                <a:spcPts val="600"/>
              </a:spcBef>
              <a:buFont typeface="Arial" pitchFamily="34" charset="0"/>
              <a:buChar char="•"/>
            </a:pPr>
            <a:r>
              <a:rPr lang="en-IN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Used for Test Blanket Module (TBM) to be tested at ITER</a:t>
            </a:r>
          </a:p>
          <a:p>
            <a:pPr marL="727075" lvl="2" indent="-269875" algn="just">
              <a:spcBef>
                <a:spcPts val="600"/>
              </a:spcBef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Used in normalized and tempered condition</a:t>
            </a:r>
          </a:p>
          <a:p>
            <a:pPr marL="727075" lvl="2" indent="-269875" algn="just">
              <a:spcBef>
                <a:spcPts val="600"/>
              </a:spcBef>
              <a:buFont typeface="Arial" pitchFamily="34" charset="0"/>
              <a:buChar char="•"/>
            </a:pPr>
            <a:r>
              <a:rPr lang="en-IN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Possess tempered martensite structure consisting of laths, blocks, and packets inside the prior-austenite grain.</a:t>
            </a:r>
            <a:endParaRPr lang="en-IN" altLang="ja-JP" sz="2400" b="1" dirty="0">
              <a:solidFill>
                <a:srgbClr val="0000CC"/>
              </a:solidFill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rcRect r="6647" b="5615"/>
          <a:stretch>
            <a:fillRect/>
          </a:stretch>
        </p:blipFill>
        <p:spPr bwMode="auto">
          <a:xfrm>
            <a:off x="762000" y="2819400"/>
            <a:ext cx="2724150" cy="389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810000" y="5410200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Schematic illustration of tempered martensitic microstructure of 9-12%Cr steels 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Ref.: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F. Abe et al, 2007) 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429000" y="3101876"/>
            <a:ext cx="518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lath, block, and packet contain </a:t>
            </a:r>
          </a:p>
          <a:p>
            <a:pPr marL="566738" lvl="1" indent="-276225">
              <a:buFont typeface="Arial" pitchFamily="34" charset="0"/>
              <a:buChar char="•"/>
            </a:pPr>
            <a:r>
              <a:rPr lang="en-IN" sz="20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high density of transformation induced dislocations, </a:t>
            </a:r>
          </a:p>
          <a:p>
            <a:pPr marL="566738" lvl="1" indent="-276225">
              <a:buFont typeface="Arial" pitchFamily="34" charset="0"/>
              <a:buChar char="•"/>
            </a:pPr>
            <a:r>
              <a:rPr lang="en-IN" sz="20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Cr-rich M</a:t>
            </a:r>
            <a:r>
              <a:rPr lang="en-IN" sz="2000" b="1" baseline="-25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23</a:t>
            </a:r>
            <a:r>
              <a:rPr lang="en-IN" sz="20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IN" sz="2000" b="1" baseline="-25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IN" sz="20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carbides - decorated along the boundaries and</a:t>
            </a:r>
          </a:p>
          <a:p>
            <a:pPr marL="566738" lvl="1" indent="-276225">
              <a:buFont typeface="Arial" pitchFamily="34" charset="0"/>
              <a:buChar char="•"/>
            </a:pPr>
            <a:r>
              <a:rPr lang="en-IN" sz="20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Fine intragranular MX type precipitates, </a:t>
            </a:r>
            <a:r>
              <a:rPr lang="en-I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(M=V, Ta) (X=C, N)</a:t>
            </a:r>
            <a:endParaRPr lang="en-IN" sz="2000" b="1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600" y="76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Background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2481620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 algn="just">
              <a:buFont typeface="Arial" pitchFamily="34" charset="0"/>
              <a:buChar char="•"/>
            </a:pPr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The coarsening rate of M</a:t>
            </a:r>
            <a:r>
              <a:rPr lang="en-US" sz="2400" b="1" baseline="-25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23</a:t>
            </a:r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baseline="-25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carbides is much faster than the MX carbonitrides.</a:t>
            </a:r>
            <a:endParaRPr lang="en-IN" sz="2400" b="1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3272696"/>
            <a:ext cx="8610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just">
              <a:buFont typeface="Arial" pitchFamily="34" charset="0"/>
              <a:buChar char="•"/>
            </a:pPr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These coarser M</a:t>
            </a:r>
            <a:r>
              <a:rPr lang="en-US" sz="2400" b="1" baseline="-25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23</a:t>
            </a:r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baseline="-25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6 </a:t>
            </a:r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carbides along the PAG promote faster inhomogeneous microstructural recovery in the vicinity of grain boundary. </a:t>
            </a:r>
          </a:p>
          <a:p>
            <a:pPr marL="179388" indent="-179388" algn="just">
              <a:buFont typeface="Arial" pitchFamily="34" charset="0"/>
              <a:buChar char="•"/>
            </a:pPr>
            <a:endParaRPr lang="en-US" sz="2400" b="1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9388" indent="-179388" algn="just">
              <a:buFont typeface="Arial" pitchFamily="34" charset="0"/>
              <a:buChar char="•"/>
            </a:pPr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Thus, resulting in </a:t>
            </a:r>
          </a:p>
          <a:p>
            <a:pPr marL="636588" lvl="1" indent="-179388" algn="just">
              <a:buFont typeface="Arial" pitchFamily="34" charset="0"/>
              <a:buChar char="•"/>
            </a:pPr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Decrease in creep resistance</a:t>
            </a:r>
          </a:p>
          <a:p>
            <a:pPr marL="636588" lvl="1" indent="-179388" algn="just">
              <a:buFont typeface="Arial" pitchFamily="34" charset="0"/>
              <a:buChar char="•"/>
            </a:pPr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Early onset of tertiary stage of creep deformation and</a:t>
            </a:r>
          </a:p>
          <a:p>
            <a:pPr marL="636588" lvl="1" indent="-179388" algn="just">
              <a:buFont typeface="Arial" pitchFamily="34" charset="0"/>
              <a:buChar char="•"/>
            </a:pPr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Reduce creep rupture life.</a:t>
            </a:r>
            <a:endParaRPr lang="en-IN" sz="2400" b="1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220212"/>
            <a:ext cx="335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On thermal ageing &amp; </a:t>
            </a:r>
          </a:p>
          <a:p>
            <a:r>
              <a:rPr lang="en-US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Creep exposure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57200" y="850880"/>
            <a:ext cx="3373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At elevated temperature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4572000" y="991612"/>
            <a:ext cx="426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Coarsening of M</a:t>
            </a:r>
            <a:r>
              <a:rPr lang="en-US" sz="2400" b="1" baseline="-25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23</a:t>
            </a:r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baseline="-25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6 </a:t>
            </a:r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carbides and  MX </a:t>
            </a:r>
            <a:r>
              <a:rPr lang="en-US" sz="2400" b="1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carbonitrides</a:t>
            </a:r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occurs</a:t>
            </a:r>
            <a:endParaRPr lang="en-US" sz="2400" b="1" dirty="0">
              <a:solidFill>
                <a:srgbClr val="0000CC"/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3810000" y="686812"/>
            <a:ext cx="609600" cy="13716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7200" y="7620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Drawback with this microstructure …..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9457" name="Content Placeholder 1"/>
          <p:cNvSpPr>
            <a:spLocks noGrp="1"/>
          </p:cNvSpPr>
          <p:nvPr>
            <p:ph type="body" idx="1"/>
          </p:nvPr>
        </p:nvSpPr>
        <p:spPr>
          <a:xfrm>
            <a:off x="76200" y="700549"/>
            <a:ext cx="8839200" cy="1143000"/>
          </a:xfrm>
        </p:spPr>
        <p:txBody>
          <a:bodyPr>
            <a:normAutofit lnSpcReduction="10000"/>
          </a:bodyPr>
          <a:lstStyle/>
          <a:p>
            <a:pPr indent="17463" algn="just">
              <a:buNone/>
            </a:pPr>
            <a:r>
              <a:rPr lang="en-I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 study the effect of thermomechanical treatment on microstructural stability, tensile, flow behaviour of RAFM steel.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2364657"/>
            <a:ext cx="8458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 algn="just" eaLnBrk="0" hangingPunct="0">
              <a:spcBef>
                <a:spcPts val="400"/>
              </a:spcBef>
              <a:buClr>
                <a:schemeClr val="accent1"/>
              </a:buClr>
              <a:buSzPct val="68000"/>
              <a:buFont typeface="Wingdings" pitchFamily="2" charset="2"/>
              <a:buChar char="q"/>
            </a:pPr>
            <a:r>
              <a:rPr lang="en-IN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To carry out TMT of RAFM steel.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04800" y="27899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 algn="just" eaLnBrk="0" hangingPunct="0">
              <a:spcBef>
                <a:spcPts val="400"/>
              </a:spcBef>
              <a:buClr>
                <a:schemeClr val="accent1"/>
              </a:buClr>
              <a:buSzPct val="68000"/>
              <a:buFont typeface="Wingdings" pitchFamily="2" charset="2"/>
              <a:buChar char="q"/>
              <a:defRPr/>
            </a:pPr>
            <a:r>
              <a:rPr lang="en-IN" sz="2400" b="1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To carry out detailed microstructural evaluation by optical microscopy, SEM. 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304800" y="361827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 algn="just" eaLnBrk="0" hangingPunct="0">
              <a:spcBef>
                <a:spcPts val="400"/>
              </a:spcBef>
              <a:buClr>
                <a:schemeClr val="accent1"/>
              </a:buClr>
              <a:buSzPct val="68000"/>
              <a:buFont typeface="Wingdings" pitchFamily="2" charset="2"/>
              <a:buChar char="q"/>
            </a:pPr>
            <a:r>
              <a:rPr lang="en-IN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To evaluate the hardness, tensile (room temp &amp; elevated temp) properties.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429000" y="201560"/>
            <a:ext cx="2209800" cy="52322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IN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Aim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429000" y="1757868"/>
            <a:ext cx="2209800" cy="52322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IN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266700" y="4446640"/>
            <a:ext cx="845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 algn="just" eaLnBrk="0" hangingPunct="0">
              <a:spcBef>
                <a:spcPts val="400"/>
              </a:spcBef>
              <a:buClr>
                <a:schemeClr val="accent1"/>
              </a:buClr>
              <a:buSzPct val="68000"/>
              <a:buFont typeface="Wingdings" pitchFamily="2" charset="2"/>
              <a:buChar char="q"/>
            </a:pPr>
            <a:r>
              <a:rPr lang="en-IN" sz="2400" b="1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To compare the results of  normalized and tempered steel with those obtained on thermomechanical treated steel. 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895600" y="166688"/>
            <a:ext cx="3311525" cy="5847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Literature survey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143000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Various literatures are found on the family of ferritic steels and  their developments are made based 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838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improvement in microstructural stability by varying the alloying 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elements.</a:t>
            </a:r>
          </a:p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-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compositional modifications</a:t>
            </a:r>
          </a:p>
          <a:p>
            <a:pPr lvl="0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      - solid solution strengthening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36576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stabilizing the precipitates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applying various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strengthening mechanisms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 varying the heat treatment cycles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Thermo mechanical treatment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1dc7d20fa96_0_0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dc7d20fa96_0_0"/>
          <p:cNvSpPr txBox="1"/>
          <p:nvPr/>
        </p:nvSpPr>
        <p:spPr>
          <a:xfrm>
            <a:off x="556600" y="729125"/>
            <a:ext cx="8002800" cy="55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Methodology</a:t>
            </a:r>
            <a:endParaRPr sz="3600" b="1" i="0" u="sng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25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g1dc7d20fa96_0_0"/>
          <p:cNvGrpSpPr/>
          <p:nvPr/>
        </p:nvGrpSpPr>
        <p:grpSpPr>
          <a:xfrm>
            <a:off x="1270750" y="1511275"/>
            <a:ext cx="6692467" cy="4556526"/>
            <a:chOff x="0" y="0"/>
            <a:chExt cx="6755973" cy="4698902"/>
          </a:xfrm>
        </p:grpSpPr>
        <p:sp>
          <p:nvSpPr>
            <p:cNvPr id="193" name="Google Shape;193;g1dc7d20fa96_0_0"/>
            <p:cNvSpPr/>
            <p:nvPr/>
          </p:nvSpPr>
          <p:spPr>
            <a:xfrm>
              <a:off x="0" y="0"/>
              <a:ext cx="5163300" cy="84570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  <a:ln>
              <a:noFill/>
            </a:ln>
            <a:effectLst>
              <a:outerShdw blurRad="50800" dist="25400" dir="5400000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dc7d20fa96_0_0"/>
            <p:cNvSpPr txBox="1"/>
            <p:nvPr/>
          </p:nvSpPr>
          <p:spPr>
            <a:xfrm>
              <a:off x="0" y="0"/>
              <a:ext cx="4201200" cy="8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Literature Review</a:t>
              </a:r>
              <a:endParaRPr sz="2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5" name="Google Shape;195;g1dc7d20fa96_0_0"/>
            <p:cNvSpPr/>
            <p:nvPr/>
          </p:nvSpPr>
          <p:spPr>
            <a:xfrm>
              <a:off x="385572" y="963295"/>
              <a:ext cx="5163300" cy="845700"/>
            </a:xfrm>
            <a:prstGeom prst="roundRect">
              <a:avLst>
                <a:gd name="adj" fmla="val 10000"/>
              </a:avLst>
            </a:prstGeom>
            <a:solidFill>
              <a:srgbClr val="81CE17"/>
            </a:solidFill>
            <a:ln>
              <a:noFill/>
            </a:ln>
            <a:effectLst>
              <a:outerShdw blurRad="50800" dist="25400" dir="5400000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1dc7d20fa96_0_0"/>
            <p:cNvSpPr txBox="1"/>
            <p:nvPr/>
          </p:nvSpPr>
          <p:spPr>
            <a:xfrm>
              <a:off x="385572" y="963295"/>
              <a:ext cx="4227900" cy="8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Material Selection-RAFM steel</a:t>
              </a:r>
              <a:endParaRPr sz="2300" b="0" i="0" u="none" strike="noStrike" cap="none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7" name="Google Shape;197;g1dc7d20fa96_0_0"/>
            <p:cNvSpPr/>
            <p:nvPr/>
          </p:nvSpPr>
          <p:spPr>
            <a:xfrm>
              <a:off x="771143" y="1926589"/>
              <a:ext cx="5163300" cy="845700"/>
            </a:xfrm>
            <a:prstGeom prst="roundRect">
              <a:avLst>
                <a:gd name="adj" fmla="val 10000"/>
              </a:avLst>
            </a:prstGeom>
            <a:solidFill>
              <a:srgbClr val="3DCA37"/>
            </a:solidFill>
            <a:ln>
              <a:noFill/>
            </a:ln>
            <a:effectLst>
              <a:outerShdw blurRad="50800" dist="25400" dir="5400000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1dc7d20fa96_0_0"/>
            <p:cNvSpPr txBox="1"/>
            <p:nvPr/>
          </p:nvSpPr>
          <p:spPr>
            <a:xfrm>
              <a:off x="771149" y="1926601"/>
              <a:ext cx="5213700" cy="8457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Fabrication of tensile specimens</a:t>
              </a:r>
              <a:endParaRPr sz="2300" b="0" i="0" u="none" strike="noStrike" cap="none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9" name="Google Shape;199;g1dc7d20fa96_0_0"/>
            <p:cNvSpPr/>
            <p:nvPr/>
          </p:nvSpPr>
          <p:spPr>
            <a:xfrm>
              <a:off x="1156716" y="2889885"/>
              <a:ext cx="5163300" cy="845700"/>
            </a:xfrm>
            <a:prstGeom prst="roundRect">
              <a:avLst>
                <a:gd name="adj" fmla="val 10000"/>
              </a:avLst>
            </a:prstGeom>
            <a:solidFill>
              <a:srgbClr val="64B98E"/>
            </a:solidFill>
            <a:ln>
              <a:noFill/>
            </a:ln>
            <a:effectLst>
              <a:outerShdw blurRad="50800" dist="25400" dir="5400000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1dc7d20fa96_0_0"/>
            <p:cNvSpPr txBox="1"/>
            <p:nvPr/>
          </p:nvSpPr>
          <p:spPr>
            <a:xfrm>
              <a:off x="1156716" y="2889885"/>
              <a:ext cx="4227900" cy="8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Testing</a:t>
              </a:r>
              <a:endParaRPr sz="2300" b="0" i="0" u="none" strike="noStrike" cap="none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1" name="Google Shape;201;g1dc7d20fa96_0_0"/>
            <p:cNvSpPr/>
            <p:nvPr/>
          </p:nvSpPr>
          <p:spPr>
            <a:xfrm>
              <a:off x="1542287" y="3853179"/>
              <a:ext cx="5163300" cy="845700"/>
            </a:xfrm>
            <a:prstGeom prst="roundRect">
              <a:avLst>
                <a:gd name="adj" fmla="val 10000"/>
              </a:avLst>
            </a:prstGeom>
            <a:solidFill>
              <a:srgbClr val="8BACAD"/>
            </a:solidFill>
            <a:ln>
              <a:noFill/>
            </a:ln>
            <a:effectLst>
              <a:outerShdw blurRad="50800" dist="25400" dir="5400000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1dc7d20fa96_0_0"/>
            <p:cNvSpPr txBox="1"/>
            <p:nvPr/>
          </p:nvSpPr>
          <p:spPr>
            <a:xfrm>
              <a:off x="1542273" y="3853202"/>
              <a:ext cx="5213700" cy="8457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Results Analysis</a:t>
              </a:r>
              <a:endParaRPr sz="2300" b="0" i="0" u="none" strike="noStrike" cap="none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3" name="Google Shape;203;g1dc7d20fa96_0_0"/>
            <p:cNvSpPr/>
            <p:nvPr/>
          </p:nvSpPr>
          <p:spPr>
            <a:xfrm>
              <a:off x="4613529" y="617918"/>
              <a:ext cx="549900" cy="5499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EBE4CA">
                <a:alpha val="8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1dc7d20fa96_0_0"/>
            <p:cNvSpPr txBox="1"/>
            <p:nvPr/>
          </p:nvSpPr>
          <p:spPr>
            <a:xfrm>
              <a:off x="4613529" y="617918"/>
              <a:ext cx="549900" cy="54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33000" rIns="33000" bIns="33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endParaRPr sz="2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5" name="Google Shape;205;g1dc7d20fa96_0_0"/>
            <p:cNvSpPr/>
            <p:nvPr/>
          </p:nvSpPr>
          <p:spPr>
            <a:xfrm>
              <a:off x="4999101" y="1581213"/>
              <a:ext cx="549900" cy="5499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AE6CF">
                <a:alpha val="8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1dc7d20fa96_0_0"/>
            <p:cNvSpPr txBox="1"/>
            <p:nvPr/>
          </p:nvSpPr>
          <p:spPr>
            <a:xfrm>
              <a:off x="4999101" y="1581213"/>
              <a:ext cx="549900" cy="54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33000" rIns="33000" bIns="33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endParaRPr sz="2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7" name="Google Shape;207;g1dc7d20fa96_0_0"/>
            <p:cNvSpPr/>
            <p:nvPr/>
          </p:nvSpPr>
          <p:spPr>
            <a:xfrm>
              <a:off x="5384673" y="2530411"/>
              <a:ext cx="549900" cy="5499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4E3D9">
                <a:alpha val="8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1dc7d20fa96_0_0"/>
            <p:cNvSpPr txBox="1"/>
            <p:nvPr/>
          </p:nvSpPr>
          <p:spPr>
            <a:xfrm>
              <a:off x="5384673" y="2530411"/>
              <a:ext cx="549900" cy="54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33000" rIns="33000" bIns="33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endParaRPr sz="2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9" name="Google Shape;209;g1dc7d20fa96_0_0"/>
            <p:cNvSpPr/>
            <p:nvPr/>
          </p:nvSpPr>
          <p:spPr>
            <a:xfrm>
              <a:off x="5770245" y="3503104"/>
              <a:ext cx="549900" cy="5499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9E0E0">
                <a:alpha val="8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1dc7d20fa96_0_0"/>
            <p:cNvSpPr txBox="1"/>
            <p:nvPr/>
          </p:nvSpPr>
          <p:spPr>
            <a:xfrm>
              <a:off x="5770245" y="3503104"/>
              <a:ext cx="549900" cy="54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33000" rIns="33000" bIns="33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endParaRPr sz="2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6" descr="NE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0480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6"/>
          <p:cNvSpPr txBox="1"/>
          <p:nvPr/>
        </p:nvSpPr>
        <p:spPr>
          <a:xfrm>
            <a:off x="379275" y="304800"/>
            <a:ext cx="81540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Problem Formulation :</a:t>
            </a:r>
            <a:endParaRPr sz="21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6"/>
          <p:cNvPicPr preferRelativeResize="0"/>
          <p:nvPr/>
        </p:nvPicPr>
        <p:blipFill rotWithShape="1">
          <a:blip r:embed="rId4">
            <a:alphaModFix/>
          </a:blip>
          <a:srcRect l="10629" r="-9600"/>
          <a:stretch/>
        </p:blipFill>
        <p:spPr>
          <a:xfrm>
            <a:off x="704850" y="1038050"/>
            <a:ext cx="7734324" cy="47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ivic">
  <a:themeElements>
    <a:clrScheme name="Civic">
      <a:dk1>
        <a:srgbClr val="000000"/>
      </a:dk1>
      <a:lt1>
        <a:srgbClr val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ivic">
    <a:dk1>
      <a:srgbClr val="000000"/>
    </a:dk1>
    <a:lt1>
      <a:srgbClr val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836</Words>
  <Application>Microsoft Office PowerPoint</Application>
  <PresentationFormat>On-screen Show (4:3)</PresentationFormat>
  <Paragraphs>182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Noto Sans Symbols</vt:lpstr>
      <vt:lpstr>Arial</vt:lpstr>
      <vt:lpstr>Times New Roman</vt:lpstr>
      <vt:lpstr>Impact</vt:lpstr>
      <vt:lpstr>Arial Narrow</vt:lpstr>
      <vt:lpstr>Bell MT</vt:lpstr>
      <vt:lpstr>Georgia</vt:lpstr>
      <vt:lpstr>Wingdings</vt:lpstr>
      <vt:lpstr>Arial Black</vt:lpstr>
      <vt:lpstr>Calibri</vt:lpstr>
      <vt:lpstr>Verdana</vt:lpstr>
      <vt:lpstr>Roboto</vt:lpstr>
      <vt:lpstr>Civic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Sai Reddy</cp:lastModifiedBy>
  <cp:revision>2</cp:revision>
  <dcterms:created xsi:type="dcterms:W3CDTF">2021-04-05T14:31:20Z</dcterms:created>
  <dcterms:modified xsi:type="dcterms:W3CDTF">2023-12-19T04:39:06Z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2023-02-07T17:25:56Z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12b0d53d-78c2-4861-aa96-c4ed4640929c</vt:lpwstr>
  </property>
  <property fmtid="{D5CDD505-2E9C-101B-9397-08002B2CF9AE}" pid="7" name="MSIP_Label_defa4170-0d19-0005-0004-bc88714345d2_ActionId">
    <vt:lpwstr>37c31558-c503-46c8-8d55-1c2d1ca4780f</vt:lpwstr>
  </property>
  <property fmtid="{D5CDD505-2E9C-101B-9397-08002B2CF9AE}" pid="8" name="MSIP_Label_defa4170-0d19-0005-0004-bc88714345d2_ContentBits">
    <vt:lpwstr>0</vt:lpwstr>
  </property>
</Properties>
</file>